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0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6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1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68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9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6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97"/>
            <a:ext cx="9144000" cy="51403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7624" y="148478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A vízháztartási szélsőségek számszerűsítésére alkalmas monitoring hálózat kialakítása</a:t>
            </a:r>
            <a:endParaRPr lang="hu-HU" sz="2800" b="1" dirty="0" smtClean="0"/>
          </a:p>
          <a:p>
            <a:pPr algn="ctr"/>
            <a:endParaRPr lang="hu-HU" sz="2400" b="1" dirty="0"/>
          </a:p>
          <a:p>
            <a:pPr algn="ctr"/>
            <a:r>
              <a:rPr lang="hu-HU" sz="2400" dirty="0" err="1" smtClean="0"/>
              <a:t>Lábdy</a:t>
            </a:r>
            <a:r>
              <a:rPr lang="hu-HU" sz="2400" dirty="0" smtClean="0"/>
              <a:t> Jenő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MHT Országos Vándorgyűlés </a:t>
            </a:r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r>
              <a:rPr lang="hu-HU" dirty="0" smtClean="0"/>
              <a:t>Debrecen</a:t>
            </a:r>
            <a:endParaRPr lang="hu-HU" dirty="0" smtClean="0"/>
          </a:p>
          <a:p>
            <a:pPr algn="ctr"/>
            <a:r>
              <a:rPr lang="hu-HU" dirty="0" smtClean="0"/>
              <a:t>2016. </a:t>
            </a:r>
            <a:r>
              <a:rPr lang="hu-HU" dirty="0" smtClean="0"/>
              <a:t>Július 6.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403648" y="33265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rought and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 Scarcity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ystem –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DWMS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Operatív Aszály- és Vízhiány Kezelő Rendszer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814273" y="637203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Lábdy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Jenő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334780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vízháztartási szélsőségek számszerűsítésére alkalmas monitoring hálózat kialakítása</a:t>
            </a:r>
          </a:p>
          <a:p>
            <a:r>
              <a:rPr lang="hu-HU" sz="1400" i="1" dirty="0" smtClean="0"/>
              <a:t>	</a:t>
            </a:r>
            <a:r>
              <a:rPr lang="hu-HU" sz="1400" i="1" dirty="0" smtClean="0"/>
              <a:t>MHT Vándorgyűlés - 2016 </a:t>
            </a:r>
            <a:endParaRPr lang="hu-HU" sz="1400" i="1" dirty="0"/>
          </a:p>
        </p:txBody>
      </p:sp>
      <p:sp>
        <p:nvSpPr>
          <p:cNvPr id="43" name="Ellipszis 42"/>
          <p:cNvSpPr/>
          <p:nvPr/>
        </p:nvSpPr>
        <p:spPr>
          <a:xfrm>
            <a:off x="827584" y="1340768"/>
            <a:ext cx="1944216" cy="108012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55576" y="57810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aszálymunkacsoport 2016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8" y="78739"/>
            <a:ext cx="7549734" cy="57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814273" y="637203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Lábdy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Jenő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334780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vízháztartási szélsőségek számszerűsítésére alkalmas monitoring hálózat kialakítása</a:t>
            </a:r>
          </a:p>
          <a:p>
            <a:r>
              <a:rPr lang="hu-HU" sz="1400" i="1" dirty="0" smtClean="0"/>
              <a:t>	</a:t>
            </a:r>
            <a:r>
              <a:rPr lang="hu-HU" sz="1400" i="1" dirty="0"/>
              <a:t> MHT Vándorgyűlés - 2016 </a:t>
            </a:r>
            <a:endParaRPr lang="hu-HU" sz="14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0758" y="11663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Jelenlegi állapot:</a:t>
            </a:r>
          </a:p>
          <a:p>
            <a:endParaRPr lang="hu-HU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egyedi projektek eredményeképpen létrejött, lokális hálózatok, néhol bizonytalan üzemeltetési háttérrel,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OMSZ hálózat – professzionális, megbízható finanszírozású üzemeltetés – de nem üzemelő (adatot nem szolgáltató) talajnedvesség szenzorok a 141 db vízügyi tulajdonú meteorológiai állomáson, az adatok hozzáférési lehetősége nem jogszerű.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vízügyi meteorológiai hálózat – általában az előírásoktól eltérő kialakítás, szűk mérési kör, rossz területi eloszlás, gazdaságtalan energiaellátás (hálózati áram).  </a:t>
            </a:r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16" y="1893518"/>
            <a:ext cx="2304255" cy="37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50758" y="2204864"/>
            <a:ext cx="5766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DWMS 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fejlesztése:</a:t>
            </a:r>
          </a:p>
          <a:p>
            <a:endParaRPr lang="hu-HU" sz="1400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r>
              <a:rPr lang="hu-HU" sz="1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Elméleti háttér kidolgozása </a:t>
            </a:r>
            <a:r>
              <a:rPr lang="hu-HU" sz="1400" dirty="0">
                <a:solidFill>
                  <a:srgbClr val="FF0000"/>
                </a:solidFill>
                <a:sym typeface="Wingdings"/>
              </a:rPr>
              <a:t>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m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onitoring tervezés </a:t>
            </a:r>
            <a:r>
              <a:rPr lang="hu-HU" sz="1400" dirty="0">
                <a:solidFill>
                  <a:srgbClr val="FF0000"/>
                </a:solidFill>
                <a:sym typeface="Wingdings"/>
              </a:rPr>
              <a:t>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validálás </a:t>
            </a:r>
            <a:r>
              <a:rPr lang="hu-HU" sz="1400" dirty="0">
                <a:solidFill>
                  <a:srgbClr val="FF0000"/>
                </a:solidFill>
                <a:sym typeface="Wingdings"/>
              </a:rPr>
              <a:t>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alkalmazás</a:t>
            </a:r>
          </a:p>
          <a:p>
            <a:endParaRPr lang="hu-HU" sz="1400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GYIK és ellenérvek:</a:t>
            </a:r>
          </a:p>
          <a:p>
            <a:endParaRPr lang="hu-HU" sz="1400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A csapadék mennyisége kis területen is nagy eltéréseket mutat. Milyen sűrű csapadékmérő hálózatra van szükség? Minden táblába nem lehet csapadékmérőt tenni. 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Földi monitoring vagy távérzékelés?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Miért kell még egy monitoring hálózat Magyarországon? </a:t>
            </a:r>
            <a:endParaRPr lang="hu-HU" sz="1400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814273" y="637203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Lábdy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Jenő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334780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vízháztartási szélsőségek számszerűsítésére alkalmas monitoring hálózat kialakítása</a:t>
            </a:r>
          </a:p>
          <a:p>
            <a:r>
              <a:rPr lang="hu-HU" sz="1400" i="1" dirty="0" smtClean="0"/>
              <a:t>	</a:t>
            </a:r>
            <a:r>
              <a:rPr lang="hu-HU" sz="1400" i="1" dirty="0"/>
              <a:t> MHT Vándorgyűlés - 2016 </a:t>
            </a:r>
            <a:endParaRPr lang="hu-HU" sz="1400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8958" y="342883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tervezett 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hálózat  (rendszer) 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kialakítása: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96" y="440578"/>
            <a:ext cx="49815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2929709" y="3692832"/>
            <a:ext cx="5674739" cy="1885227"/>
            <a:chOff x="1780533" y="3556387"/>
            <a:chExt cx="5674739" cy="1805540"/>
          </a:xfrm>
        </p:grpSpPr>
        <p:sp>
          <p:nvSpPr>
            <p:cNvPr id="3" name="Szövegdoboz 2"/>
            <p:cNvSpPr txBox="1"/>
            <p:nvPr/>
          </p:nvSpPr>
          <p:spPr>
            <a:xfrm>
              <a:off x="3602128" y="3556387"/>
              <a:ext cx="1872208" cy="32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Szolgáltatások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780533" y="4035475"/>
              <a:ext cx="2880320" cy="91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Fő célok</a:t>
              </a:r>
            </a:p>
            <a:p>
              <a:endParaRPr lang="hu-HU" sz="14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hu-HU" sz="1400" dirty="0" smtClean="0">
                  <a:solidFill>
                    <a:schemeClr val="accent3">
                      <a:lumMod val="50000"/>
                    </a:schemeClr>
                  </a:solidFill>
                </a:rPr>
                <a:t>Operatív aszály és vízhiány kezelés regionális és országos szinten</a:t>
              </a:r>
              <a:endParaRPr lang="hu-H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5079008" y="4035475"/>
              <a:ext cx="2376264" cy="132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„Melléktermék”</a:t>
              </a:r>
            </a:p>
            <a:p>
              <a:endParaRPr lang="hu-HU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hu-HU" sz="1400" dirty="0" smtClean="0">
                  <a:solidFill>
                    <a:schemeClr val="accent3">
                      <a:lumMod val="50000"/>
                    </a:schemeClr>
                  </a:solidFill>
                </a:rPr>
                <a:t>Öntözés </a:t>
              </a:r>
              <a:r>
                <a:rPr lang="hu-HU" sz="1400" dirty="0">
                  <a:solidFill>
                    <a:schemeClr val="accent3">
                      <a:lumMod val="50000"/>
                    </a:schemeClr>
                  </a:solidFill>
                </a:rPr>
                <a:t>támogatás</a:t>
              </a:r>
            </a:p>
            <a:p>
              <a:pPr algn="ctr"/>
              <a:r>
                <a:rPr lang="hu-HU" sz="1400" dirty="0">
                  <a:solidFill>
                    <a:schemeClr val="accent3">
                      <a:lumMod val="50000"/>
                    </a:schemeClr>
                  </a:solidFill>
                </a:rPr>
                <a:t>Tápanyag gazdálkodás</a:t>
              </a:r>
            </a:p>
            <a:p>
              <a:pPr algn="ctr"/>
              <a:r>
                <a:rPr lang="hu-HU" sz="1400" dirty="0">
                  <a:solidFill>
                    <a:schemeClr val="accent3">
                      <a:lumMod val="50000"/>
                    </a:schemeClr>
                  </a:solidFill>
                </a:rPr>
                <a:t>Növényvédelem</a:t>
              </a:r>
            </a:p>
            <a:p>
              <a:pPr algn="ctr"/>
              <a:r>
                <a:rPr lang="hu-HU" sz="1400" dirty="0">
                  <a:solidFill>
                    <a:schemeClr val="accent3">
                      <a:lumMod val="50000"/>
                    </a:schemeClr>
                  </a:solidFill>
                </a:rPr>
                <a:t>Talajművelés támogatása</a:t>
              </a:r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 flipH="1">
              <a:off x="3321377" y="3838651"/>
              <a:ext cx="630324" cy="18213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nyíllal 13"/>
            <p:cNvCxnSpPr/>
            <p:nvPr/>
          </p:nvCxnSpPr>
          <p:spPr>
            <a:xfrm>
              <a:off x="5220072" y="3843613"/>
              <a:ext cx="623668" cy="18213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zövegdoboz 15"/>
          <p:cNvSpPr txBox="1"/>
          <p:nvPr/>
        </p:nvSpPr>
        <p:spPr>
          <a:xfrm>
            <a:off x="327603" y="2769502"/>
            <a:ext cx="29523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MAHAB</a:t>
            </a:r>
            <a:endParaRPr lang="hu-H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3">
                    <a:lumMod val="50000"/>
                  </a:schemeClr>
                </a:solidFill>
              </a:rPr>
              <a:t>OMSZ </a:t>
            </a:r>
            <a:endParaRPr lang="hu-H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Mezőgazdasági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kutató intézetek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Üzemeltetés, fenntartás</a:t>
            </a:r>
          </a:p>
          <a:p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Központi egységgel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álózat üzemeltetés,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értékelés,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ejlesztés.</a:t>
            </a:r>
            <a:endParaRPr lang="hu-HU" sz="1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679486"/>
            <a:ext cx="3137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Talajnedvességmérő hálózat – értékelő rendszerrel.</a:t>
            </a:r>
          </a:p>
          <a:p>
            <a:r>
              <a:rPr lang="hu-HU" sz="14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meglévő</a:t>
            </a:r>
            <a:r>
              <a:rPr lang="hu-HU" sz="1400" dirty="0">
                <a:solidFill>
                  <a:schemeClr val="accent3">
                    <a:lumMod val="50000"/>
                  </a:schemeClr>
                </a:solidFill>
              </a:rPr>
              <a:t>, kipróbált, működő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megoldás, de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a magyar éghajlati és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mezőgazdasági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sajátosságok beilleszthetőek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hu-H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u-HU" sz="1400" dirty="0" smtClean="0">
                <a:solidFill>
                  <a:srgbClr val="C00000"/>
                </a:solidFill>
              </a:rPr>
              <a:t>A fejlesztés legfontosabb része az értékelés módszertanának és az operatív  hasznosításnak a kidolgozása</a:t>
            </a:r>
          </a:p>
          <a:p>
            <a:endParaRPr lang="hu-H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13006" y="3133294"/>
            <a:ext cx="4804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C00000"/>
                </a:solidFill>
              </a:rPr>
              <a:t>Csak a földi monitoringgal le nem fedett területekre!</a:t>
            </a:r>
            <a:endParaRPr lang="hu-H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" y="0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814273" y="637203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Lábdy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Jenő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334780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vízháztartási szélsőségek számszerűsítésére alkalmas monitoring hálózat kialakítása</a:t>
            </a:r>
          </a:p>
          <a:p>
            <a:r>
              <a:rPr lang="hu-HU" sz="1400" i="1" dirty="0" smtClean="0"/>
              <a:t>	</a:t>
            </a:r>
            <a:r>
              <a:rPr lang="hu-HU" sz="1400" i="1" dirty="0"/>
              <a:t> MHT Vándorgyűlés - </a:t>
            </a:r>
            <a:r>
              <a:rPr lang="hu-HU" sz="1400" i="1" dirty="0" smtClean="0"/>
              <a:t>2016 </a:t>
            </a:r>
            <a:endParaRPr lang="hu-HU" sz="1400" i="1" dirty="0"/>
          </a:p>
        </p:txBody>
      </p:sp>
      <p:pic>
        <p:nvPicPr>
          <p:cNvPr id="6" name="Picture 6" descr="Chile_VINOVA_St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73" y="90835"/>
            <a:ext cx="2880320" cy="396044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396051" y="160337"/>
            <a:ext cx="864096" cy="2305247"/>
            <a:chOff x="609600" y="130175"/>
            <a:chExt cx="983" cy="2486"/>
          </a:xfrm>
        </p:grpSpPr>
        <p:pic>
          <p:nvPicPr>
            <p:cNvPr id="11" name="Picture 3" descr="Pluvio_2_750_closed_deckel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130175"/>
              <a:ext cx="977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luvio_2_750_open_behäl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8" y="130677"/>
              <a:ext cx="975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09837" y="130379"/>
              <a:ext cx="513" cy="333"/>
            </a:xfrm>
            <a:custGeom>
              <a:avLst/>
              <a:gdLst>
                <a:gd name="T0" fmla="*/ 0 w 513"/>
                <a:gd name="T1" fmla="*/ 0 h 201"/>
                <a:gd name="T2" fmla="*/ 0 w 513"/>
                <a:gd name="T3" fmla="*/ 500 h 201"/>
                <a:gd name="T4" fmla="*/ 30 w 513"/>
                <a:gd name="T5" fmla="*/ 510 h 201"/>
                <a:gd name="T6" fmla="*/ 59 w 513"/>
                <a:gd name="T7" fmla="*/ 524 h 201"/>
                <a:gd name="T8" fmla="*/ 81 w 513"/>
                <a:gd name="T9" fmla="*/ 527 h 201"/>
                <a:gd name="T10" fmla="*/ 111 w 513"/>
                <a:gd name="T11" fmla="*/ 535 h 201"/>
                <a:gd name="T12" fmla="*/ 134 w 513"/>
                <a:gd name="T13" fmla="*/ 540 h 201"/>
                <a:gd name="T14" fmla="*/ 164 w 513"/>
                <a:gd name="T15" fmla="*/ 540 h 201"/>
                <a:gd name="T16" fmla="*/ 186 w 513"/>
                <a:gd name="T17" fmla="*/ 540 h 201"/>
                <a:gd name="T18" fmla="*/ 206 w 513"/>
                <a:gd name="T19" fmla="*/ 548 h 201"/>
                <a:gd name="T20" fmla="*/ 237 w 513"/>
                <a:gd name="T21" fmla="*/ 548 h 201"/>
                <a:gd name="T22" fmla="*/ 264 w 513"/>
                <a:gd name="T23" fmla="*/ 548 h 201"/>
                <a:gd name="T24" fmla="*/ 284 w 513"/>
                <a:gd name="T25" fmla="*/ 548 h 201"/>
                <a:gd name="T26" fmla="*/ 308 w 513"/>
                <a:gd name="T27" fmla="*/ 552 h 201"/>
                <a:gd name="T28" fmla="*/ 350 w 513"/>
                <a:gd name="T29" fmla="*/ 543 h 201"/>
                <a:gd name="T30" fmla="*/ 395 w 513"/>
                <a:gd name="T31" fmla="*/ 535 h 201"/>
                <a:gd name="T32" fmla="*/ 444 w 513"/>
                <a:gd name="T33" fmla="*/ 524 h 201"/>
                <a:gd name="T34" fmla="*/ 488 w 513"/>
                <a:gd name="T35" fmla="*/ 507 h 201"/>
                <a:gd name="T36" fmla="*/ 513 w 513"/>
                <a:gd name="T37" fmla="*/ 500 h 201"/>
                <a:gd name="T38" fmla="*/ 513 w 513"/>
                <a:gd name="T39" fmla="*/ 0 h 201"/>
                <a:gd name="T40" fmla="*/ 488 w 513"/>
                <a:gd name="T41" fmla="*/ 17 h 201"/>
                <a:gd name="T42" fmla="*/ 452 w 513"/>
                <a:gd name="T43" fmla="*/ 30 h 201"/>
                <a:gd name="T44" fmla="*/ 429 w 513"/>
                <a:gd name="T45" fmla="*/ 38 h 201"/>
                <a:gd name="T46" fmla="*/ 398 w 513"/>
                <a:gd name="T47" fmla="*/ 38 h 201"/>
                <a:gd name="T48" fmla="*/ 371 w 513"/>
                <a:gd name="T49" fmla="*/ 41 h 201"/>
                <a:gd name="T50" fmla="*/ 344 w 513"/>
                <a:gd name="T51" fmla="*/ 46 h 201"/>
                <a:gd name="T52" fmla="*/ 314 w 513"/>
                <a:gd name="T53" fmla="*/ 46 h 201"/>
                <a:gd name="T54" fmla="*/ 287 w 513"/>
                <a:gd name="T55" fmla="*/ 46 h 201"/>
                <a:gd name="T56" fmla="*/ 255 w 513"/>
                <a:gd name="T57" fmla="*/ 46 h 201"/>
                <a:gd name="T58" fmla="*/ 219 w 513"/>
                <a:gd name="T59" fmla="*/ 46 h 201"/>
                <a:gd name="T60" fmla="*/ 191 w 513"/>
                <a:gd name="T61" fmla="*/ 46 h 201"/>
                <a:gd name="T62" fmla="*/ 173 w 513"/>
                <a:gd name="T63" fmla="*/ 41 h 201"/>
                <a:gd name="T64" fmla="*/ 131 w 513"/>
                <a:gd name="T65" fmla="*/ 41 h 201"/>
                <a:gd name="T66" fmla="*/ 105 w 513"/>
                <a:gd name="T67" fmla="*/ 33 h 201"/>
                <a:gd name="T68" fmla="*/ 69 w 513"/>
                <a:gd name="T69" fmla="*/ 30 h 201"/>
                <a:gd name="T70" fmla="*/ 50 w 513"/>
                <a:gd name="T71" fmla="*/ 30 h 201"/>
                <a:gd name="T72" fmla="*/ 21 w 513"/>
                <a:gd name="T73" fmla="*/ 22 h 201"/>
                <a:gd name="T74" fmla="*/ 0 w 513"/>
                <a:gd name="T75" fmla="*/ 0 h 2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3" h="201">
                  <a:moveTo>
                    <a:pt x="0" y="0"/>
                  </a:moveTo>
                  <a:lnTo>
                    <a:pt x="0" y="182"/>
                  </a:lnTo>
                  <a:lnTo>
                    <a:pt x="30" y="186"/>
                  </a:lnTo>
                  <a:lnTo>
                    <a:pt x="59" y="191"/>
                  </a:lnTo>
                  <a:lnTo>
                    <a:pt x="81" y="192"/>
                  </a:lnTo>
                  <a:lnTo>
                    <a:pt x="111" y="195"/>
                  </a:lnTo>
                  <a:lnTo>
                    <a:pt x="134" y="197"/>
                  </a:lnTo>
                  <a:lnTo>
                    <a:pt x="164" y="197"/>
                  </a:lnTo>
                  <a:lnTo>
                    <a:pt x="186" y="197"/>
                  </a:lnTo>
                  <a:lnTo>
                    <a:pt x="206" y="200"/>
                  </a:lnTo>
                  <a:lnTo>
                    <a:pt x="237" y="200"/>
                  </a:lnTo>
                  <a:lnTo>
                    <a:pt x="264" y="200"/>
                  </a:lnTo>
                  <a:lnTo>
                    <a:pt x="284" y="200"/>
                  </a:lnTo>
                  <a:lnTo>
                    <a:pt x="308" y="201"/>
                  </a:lnTo>
                  <a:lnTo>
                    <a:pt x="350" y="198"/>
                  </a:lnTo>
                  <a:lnTo>
                    <a:pt x="395" y="195"/>
                  </a:lnTo>
                  <a:lnTo>
                    <a:pt x="444" y="191"/>
                  </a:lnTo>
                  <a:lnTo>
                    <a:pt x="488" y="185"/>
                  </a:lnTo>
                  <a:lnTo>
                    <a:pt x="513" y="182"/>
                  </a:lnTo>
                  <a:lnTo>
                    <a:pt x="513" y="0"/>
                  </a:lnTo>
                  <a:lnTo>
                    <a:pt x="488" y="6"/>
                  </a:lnTo>
                  <a:lnTo>
                    <a:pt x="452" y="11"/>
                  </a:lnTo>
                  <a:lnTo>
                    <a:pt x="429" y="14"/>
                  </a:lnTo>
                  <a:lnTo>
                    <a:pt x="398" y="14"/>
                  </a:lnTo>
                  <a:lnTo>
                    <a:pt x="371" y="15"/>
                  </a:lnTo>
                  <a:lnTo>
                    <a:pt x="344" y="17"/>
                  </a:lnTo>
                  <a:lnTo>
                    <a:pt x="314" y="17"/>
                  </a:lnTo>
                  <a:lnTo>
                    <a:pt x="287" y="17"/>
                  </a:lnTo>
                  <a:lnTo>
                    <a:pt x="255" y="17"/>
                  </a:lnTo>
                  <a:lnTo>
                    <a:pt x="219" y="17"/>
                  </a:lnTo>
                  <a:lnTo>
                    <a:pt x="191" y="17"/>
                  </a:lnTo>
                  <a:lnTo>
                    <a:pt x="173" y="15"/>
                  </a:lnTo>
                  <a:lnTo>
                    <a:pt x="131" y="15"/>
                  </a:lnTo>
                  <a:lnTo>
                    <a:pt x="105" y="12"/>
                  </a:lnTo>
                  <a:lnTo>
                    <a:pt x="69" y="11"/>
                  </a:lnTo>
                  <a:lnTo>
                    <a:pt x="50" y="11"/>
                  </a:lnTo>
                  <a:lnTo>
                    <a:pt x="2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25098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hu-HU"/>
            </a:p>
          </p:txBody>
        </p:sp>
        <p:pic>
          <p:nvPicPr>
            <p:cNvPr id="14" name="Picture 8" descr="Pluvio_2_standfuß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858" y="131778"/>
              <a:ext cx="507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Kép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81" y="4723032"/>
            <a:ext cx="1591184" cy="1074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Csoportba foglalás 16"/>
          <p:cNvGrpSpPr/>
          <p:nvPr/>
        </p:nvGrpSpPr>
        <p:grpSpPr>
          <a:xfrm>
            <a:off x="467544" y="2992992"/>
            <a:ext cx="4792603" cy="3116463"/>
            <a:chOff x="0" y="0"/>
            <a:chExt cx="5857875" cy="3915069"/>
          </a:xfrm>
        </p:grpSpPr>
        <p:pic>
          <p:nvPicPr>
            <p:cNvPr id="18" name="Picture 2" descr="S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57875" cy="3200400"/>
            </a:xfrm>
            <a:prstGeom prst="rect">
              <a:avLst/>
            </a:prstGeom>
            <a:noFill/>
            <a:ln>
              <a:noFill/>
            </a:ln>
            <a:extLst/>
          </p:spPr>
        </p:pic>
        <p:grpSp>
          <p:nvGrpSpPr>
            <p:cNvPr id="19" name="Group 7"/>
            <p:cNvGrpSpPr/>
            <p:nvPr/>
          </p:nvGrpSpPr>
          <p:grpSpPr bwMode="auto">
            <a:xfrm>
              <a:off x="4810125" y="638468"/>
              <a:ext cx="165100" cy="3276601"/>
              <a:chOff x="5200650" y="914400"/>
              <a:chExt cx="545" cy="3120"/>
            </a:xfrm>
          </p:grpSpPr>
          <p:pic>
            <p:nvPicPr>
              <p:cNvPr id="36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668"/>
              <a:stretch>
                <a:fillRect/>
              </a:stretch>
            </p:blipFill>
            <p:spPr bwMode="auto">
              <a:xfrm>
                <a:off x="5200650" y="915936"/>
                <a:ext cx="545" cy="1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666"/>
              <a:stretch>
                <a:fillRect/>
              </a:stretch>
            </p:blipFill>
            <p:spPr bwMode="auto">
              <a:xfrm>
                <a:off x="5200650" y="914400"/>
                <a:ext cx="545" cy="1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Group 18"/>
            <p:cNvGrpSpPr/>
            <p:nvPr/>
          </p:nvGrpSpPr>
          <p:grpSpPr bwMode="auto">
            <a:xfrm>
              <a:off x="4502655" y="3438525"/>
              <a:ext cx="825499" cy="336550"/>
              <a:chOff x="4870450" y="3733800"/>
              <a:chExt cx="1824" cy="576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>
                <a:off x="4870930" y="3733800"/>
                <a:ext cx="86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auto">
              <a:xfrm>
                <a:off x="4870450" y="3733800"/>
                <a:ext cx="182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auto">
              <a:xfrm>
                <a:off x="4870690" y="3733800"/>
                <a:ext cx="134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1" name="Group 3"/>
            <p:cNvGrpSpPr/>
            <p:nvPr/>
          </p:nvGrpSpPr>
          <p:grpSpPr bwMode="auto">
            <a:xfrm>
              <a:off x="4474080" y="1000125"/>
              <a:ext cx="825499" cy="381000"/>
              <a:chOff x="4870450" y="1295400"/>
              <a:chExt cx="1824" cy="576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4870930" y="1295400"/>
                <a:ext cx="86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1" name="Oval 5"/>
              <p:cNvSpPr>
                <a:spLocks noChangeArrowheads="1"/>
              </p:cNvSpPr>
              <p:nvPr/>
            </p:nvSpPr>
            <p:spPr bwMode="auto">
              <a:xfrm>
                <a:off x="4870450" y="1295400"/>
                <a:ext cx="182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" name="Oval 6"/>
              <p:cNvSpPr>
                <a:spLocks noChangeArrowheads="1"/>
              </p:cNvSpPr>
              <p:nvPr/>
            </p:nvSpPr>
            <p:spPr bwMode="auto">
              <a:xfrm>
                <a:off x="4870690" y="1295400"/>
                <a:ext cx="134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2" name="Group 10"/>
            <p:cNvGrpSpPr/>
            <p:nvPr/>
          </p:nvGrpSpPr>
          <p:grpSpPr bwMode="auto">
            <a:xfrm>
              <a:off x="4464555" y="1838325"/>
              <a:ext cx="825499" cy="336550"/>
              <a:chOff x="4870450" y="2057400"/>
              <a:chExt cx="1824" cy="576"/>
            </a:xfrm>
          </p:grpSpPr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>
                <a:off x="4870930" y="2057400"/>
                <a:ext cx="86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4870450" y="2057400"/>
                <a:ext cx="182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" name="Oval 13"/>
              <p:cNvSpPr>
                <a:spLocks noChangeArrowheads="1"/>
              </p:cNvSpPr>
              <p:nvPr/>
            </p:nvSpPr>
            <p:spPr bwMode="auto">
              <a:xfrm>
                <a:off x="4870690" y="2057400"/>
                <a:ext cx="134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23" name="Group 14"/>
            <p:cNvGrpSpPr/>
            <p:nvPr/>
          </p:nvGrpSpPr>
          <p:grpSpPr bwMode="auto">
            <a:xfrm>
              <a:off x="4483605" y="2619375"/>
              <a:ext cx="825499" cy="336550"/>
              <a:chOff x="4870450" y="2895600"/>
              <a:chExt cx="1824" cy="576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4870930" y="2895600"/>
                <a:ext cx="86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4870450" y="2895600"/>
                <a:ext cx="182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4870690" y="2895600"/>
                <a:ext cx="1344" cy="576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3" name="AutoShape 2" descr="Képtalálat a következőre: „decagon 5tm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AutoShape 4" descr="Képtalálat a következőre: „decagon 5tm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3381"/>
            <a:ext cx="3024336" cy="1696579"/>
          </a:xfrm>
          <a:prstGeom prst="rect">
            <a:avLst/>
          </a:prstGeom>
        </p:spPr>
      </p:pic>
      <p:sp>
        <p:nvSpPr>
          <p:cNvPr id="40" name="AutoShape 6" descr="Képtalálat a következőre: „lws sensor”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7014"/>
            <a:ext cx="1108031" cy="1484990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457200" y="90835"/>
            <a:ext cx="375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>
                <a:solidFill>
                  <a:srgbClr val="00B050"/>
                </a:solidFill>
              </a:rPr>
              <a:t>Csapadékmérő (súlymérés) </a:t>
            </a:r>
            <a:r>
              <a:rPr lang="hu-HU" sz="1400" dirty="0" smtClean="0">
                <a:solidFill>
                  <a:srgbClr val="00B050"/>
                </a:solidFill>
                <a:sym typeface="Symbol"/>
              </a:rPr>
              <a:t></a:t>
            </a:r>
          </a:p>
          <a:p>
            <a:r>
              <a:rPr lang="hu-HU" sz="1400" dirty="0" smtClean="0">
                <a:solidFill>
                  <a:srgbClr val="00B050"/>
                </a:solidFill>
                <a:sym typeface="Symbol"/>
              </a:rPr>
              <a:t> Talajnedvesség szenzor</a:t>
            </a:r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6472119" y="4171891"/>
            <a:ext cx="234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B050"/>
                </a:solidFill>
                <a:sym typeface="Symbol"/>
              </a:rPr>
              <a:t></a:t>
            </a:r>
            <a:r>
              <a:rPr lang="hu-HU" sz="1400" dirty="0" smtClean="0">
                <a:solidFill>
                  <a:srgbClr val="00B050"/>
                </a:solidFill>
              </a:rPr>
              <a:t>Levélnedvességmérő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Hőmérséklet, légnedvesség </a:t>
            </a:r>
            <a:r>
              <a:rPr lang="hu-HU" sz="1400" dirty="0" smtClean="0">
                <a:solidFill>
                  <a:srgbClr val="00B050"/>
                </a:solidFill>
                <a:sym typeface="Symbol"/>
              </a:rPr>
              <a:t></a:t>
            </a:r>
            <a:r>
              <a:rPr lang="hu-HU" sz="1400" dirty="0" smtClean="0">
                <a:solidFill>
                  <a:srgbClr val="00B050"/>
                </a:solidFill>
              </a:rPr>
              <a:t> </a:t>
            </a:r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467544" y="2564904"/>
            <a:ext cx="422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  <a:sym typeface="Symbol"/>
              </a:rPr>
              <a:t> Talajnedvesség </a:t>
            </a:r>
            <a:r>
              <a:rPr lang="hu-HU" sz="1400" dirty="0" smtClean="0">
                <a:solidFill>
                  <a:srgbClr val="00B050"/>
                </a:solidFill>
                <a:sym typeface="Symbol"/>
              </a:rPr>
              <a:t>szenzor – kompakt megoldás</a:t>
            </a:r>
            <a:endParaRPr lang="hu-HU" sz="1400" dirty="0">
              <a:solidFill>
                <a:srgbClr val="00B05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814273" y="637203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Lábdy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Jenő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334780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vízháztartási szélsőségek számszerűsítésére alkalmas monitoring hálózat kialakítása</a:t>
            </a:r>
          </a:p>
          <a:p>
            <a:r>
              <a:rPr lang="hu-HU" sz="1400" i="1" dirty="0" smtClean="0"/>
              <a:t>	</a:t>
            </a:r>
            <a:r>
              <a:rPr lang="hu-HU" sz="1400" i="1" dirty="0"/>
              <a:t> MHT Vándorgyűlés - 2016</a:t>
            </a:r>
            <a:endParaRPr lang="hu-HU" sz="1400" i="1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667530" y="836712"/>
            <a:ext cx="4754441" cy="4392488"/>
            <a:chOff x="4552950" y="1739900"/>
            <a:chExt cx="5184775" cy="4765675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6032500" y="3568700"/>
              <a:ext cx="0" cy="67627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032500" y="3579813"/>
              <a:ext cx="144145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pic>
          <p:nvPicPr>
            <p:cNvPr id="14" name="Picture 9" descr="H:\Products_Adcon\Images\Software_Screenshots\6_4\en\cro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325" y="1739900"/>
              <a:ext cx="19304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H:\Products_Adcon\Images\Software_Screenshots\6_2\Englisch\Crop_Node_w_Grape_Extension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50" y="4384675"/>
              <a:ext cx="51562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zövegdoboz 2"/>
          <p:cNvSpPr txBox="1"/>
          <p:nvPr/>
        </p:nvSpPr>
        <p:spPr>
          <a:xfrm>
            <a:off x="611560" y="40466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Információk</a:t>
            </a: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09824" y="873531"/>
            <a:ext cx="3458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Vízgazdálkodási célú 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információk:</a:t>
            </a:r>
            <a:endParaRPr lang="hu-H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00B050"/>
                </a:solidFill>
              </a:rPr>
              <a:t>országos</a:t>
            </a:r>
            <a:r>
              <a:rPr lang="hu-HU" sz="1400" dirty="0">
                <a:solidFill>
                  <a:srgbClr val="00B050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00B050"/>
                </a:solidFill>
              </a:rPr>
              <a:t>regionális,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00B050"/>
                </a:solidFill>
              </a:rPr>
              <a:t>v</a:t>
            </a:r>
            <a:r>
              <a:rPr lang="hu-HU" sz="1400" dirty="0" smtClean="0">
                <a:solidFill>
                  <a:srgbClr val="00B050"/>
                </a:solidFill>
              </a:rPr>
              <a:t>ízgyűjtő,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>
                <a:solidFill>
                  <a:srgbClr val="00B050"/>
                </a:solidFill>
              </a:rPr>
              <a:t>öblözeti</a:t>
            </a:r>
            <a:r>
              <a:rPr lang="hu-HU" sz="1400" dirty="0" smtClean="0">
                <a:solidFill>
                  <a:srgbClr val="00B050"/>
                </a:solidFill>
              </a:rPr>
              <a:t> szinten.</a:t>
            </a:r>
            <a:endParaRPr lang="hu-HU" dirty="0" smtClean="0"/>
          </a:p>
          <a:p>
            <a:pPr marL="285750" indent="-285750">
              <a:buFontTx/>
              <a:buChar char="-"/>
            </a:pPr>
            <a:endParaRPr lang="hu-HU" sz="1400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hu-HU" sz="1400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hu-HU" sz="1400" dirty="0">
              <a:solidFill>
                <a:srgbClr val="00B050"/>
              </a:solidFill>
            </a:endParaRPr>
          </a:p>
          <a:p>
            <a:r>
              <a:rPr lang="hu-HU" sz="1400" b="1" dirty="0" smtClean="0"/>
              <a:t>Tervezett, induló állomás szám 100-150 db </a:t>
            </a:r>
            <a:endParaRPr lang="hu-HU" sz="1400" b="1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1187624" y="743218"/>
            <a:ext cx="0" cy="1303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835696" y="573941"/>
            <a:ext cx="136641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563888" y="40466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Mezőgazdasági célú információk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00B050"/>
                </a:solidFill>
              </a:rPr>
              <a:t>akár tábla szinten,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00B050"/>
                </a:solidFill>
              </a:rPr>
              <a:t>n</a:t>
            </a:r>
            <a:r>
              <a:rPr lang="hu-HU" sz="1400" dirty="0" smtClean="0">
                <a:solidFill>
                  <a:srgbClr val="00B050"/>
                </a:solidFill>
              </a:rPr>
              <a:t>övény specifikusan.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A rendszer gyakorlatilag korlátlanul bővíthető (állomásszám &gt;1000).</a:t>
            </a:r>
            <a:endParaRPr lang="hu-HU" sz="1400" dirty="0">
              <a:solidFill>
                <a:srgbClr val="00B050"/>
              </a:solidFill>
            </a:endParaRPr>
          </a:p>
          <a:p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11560" y="314562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Tervezett, alap beruházási költség</a:t>
            </a:r>
            <a:r>
              <a:rPr lang="hu-HU" sz="1400" b="1" dirty="0" smtClean="0"/>
              <a:t>:</a:t>
            </a:r>
          </a:p>
          <a:p>
            <a:r>
              <a:rPr lang="hu-HU" sz="1400" b="1" dirty="0" smtClean="0">
                <a:solidFill>
                  <a:srgbClr val="00B050"/>
                </a:solidFill>
                <a:sym typeface="Symbol"/>
              </a:rPr>
              <a:t>450 </a:t>
            </a:r>
            <a:r>
              <a:rPr lang="hu-HU" sz="1400" b="1" dirty="0">
                <a:solidFill>
                  <a:srgbClr val="00B050"/>
                </a:solidFill>
                <a:sym typeface="Symbol"/>
              </a:rPr>
              <a:t>millió </a:t>
            </a:r>
            <a:r>
              <a:rPr lang="hu-HU" sz="1400" b="1" dirty="0" smtClean="0">
                <a:solidFill>
                  <a:srgbClr val="00B050"/>
                </a:solidFill>
                <a:sym typeface="Symbol"/>
              </a:rPr>
              <a:t>Ft.</a:t>
            </a:r>
          </a:p>
          <a:p>
            <a:endParaRPr lang="hu-HU" sz="1400" b="1" dirty="0" smtClean="0">
              <a:solidFill>
                <a:srgbClr val="00B050"/>
              </a:solidFill>
              <a:sym typeface="Symbol"/>
            </a:endParaRPr>
          </a:p>
          <a:p>
            <a:r>
              <a:rPr lang="hu-HU" sz="1400" b="1" dirty="0" smtClean="0">
                <a:sym typeface="Symbol"/>
              </a:rPr>
              <a:t>Éves fenntartás (hálózat fenntartás, üzemeltetés, értékelés, módszertani fejlesztés):</a:t>
            </a:r>
          </a:p>
          <a:p>
            <a:r>
              <a:rPr lang="hu-HU" sz="1400" b="1" dirty="0" smtClean="0">
                <a:solidFill>
                  <a:srgbClr val="00B050"/>
                </a:solidFill>
                <a:sym typeface="Symbol"/>
              </a:rPr>
              <a:t>52 millió Ft.</a:t>
            </a:r>
            <a:endParaRPr lang="hu-HU" sz="1400" b="1" dirty="0">
              <a:solidFill>
                <a:srgbClr val="00B050"/>
              </a:solidFill>
              <a:sym typeface="Symbol"/>
            </a:endParaRPr>
          </a:p>
          <a:p>
            <a:endParaRPr lang="hu-H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84875" y="4077072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952</TotalTime>
  <Words>404</Words>
  <Application>Microsoft Office PowerPoint</Application>
  <PresentationFormat>Diavetítés a képernyőre (4:3 oldalarány)</PresentationFormat>
  <Paragraphs>91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Benyhe Balázs</dc:creator>
  <cp:lastModifiedBy>Lábdy Jenő</cp:lastModifiedBy>
  <cp:revision>58</cp:revision>
  <dcterms:created xsi:type="dcterms:W3CDTF">2016-02-19T08:15:23Z</dcterms:created>
  <dcterms:modified xsi:type="dcterms:W3CDTF">2016-07-05T16:19:07Z</dcterms:modified>
</cp:coreProperties>
</file>